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333" r:id="rId10"/>
    <p:sldId id="262" r:id="rId11"/>
    <p:sldId id="263" r:id="rId12"/>
    <p:sldId id="299" r:id="rId13"/>
    <p:sldId id="302" r:id="rId14"/>
    <p:sldId id="264" r:id="rId15"/>
    <p:sldId id="334" r:id="rId16"/>
    <p:sldId id="266" r:id="rId17"/>
    <p:sldId id="265" r:id="rId18"/>
    <p:sldId id="276" r:id="rId19"/>
    <p:sldId id="303" r:id="rId20"/>
    <p:sldId id="293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7" d="100"/>
          <a:sy n="97" d="100"/>
        </p:scale>
        <p:origin x="135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3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Web_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Juan de Souza Ferreira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Out/06/2021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962760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we can see how data is stored into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In Data Wrangling step, we’ll choose some features that’ll help us in the forward steps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Collection step: </a:t>
            </a:r>
            <a:r>
              <a:rPr lang="pt-BR" sz="1200" dirty="0" err="1">
                <a:hlinkClick r:id="rId3"/>
              </a:rPr>
              <a:t>Applied_Data_Science_Capstone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Web_Scrapping.ipynb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Juanszf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Applied_Data_Science_Capstone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DBB1A-8344-4970-A7F0-F8D51729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70590"/>
            <a:ext cx="10287000" cy="34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8598" y="5107678"/>
            <a:ext cx="8975652" cy="1211672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As shown above, Payload Mass column has five null values. One way to solve that is replace the null values for the mean of the Payload Mass column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used replace method to replace the </a:t>
            </a:r>
            <a:r>
              <a:rPr lang="en-US" sz="1800" dirty="0" err="1">
                <a:latin typeface="Abadi" panose="020B0604020104020204" pitchFamily="34" charset="0"/>
              </a:rPr>
              <a:t>np.nan</a:t>
            </a:r>
            <a:r>
              <a:rPr lang="en-US" sz="1800" dirty="0">
                <a:latin typeface="Abadi" panose="020B0604020104020204" pitchFamily="34" charset="0"/>
              </a:rPr>
              <a:t> values for 6123.54 (mean of Payload Mass)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FC6042-8E65-4696-974A-2D5589D5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8" y="1337648"/>
            <a:ext cx="102584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366726"/>
            <a:ext cx="8975652" cy="1952624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As shown above, the column “Landing Outcome” bring to us if the landing is successful or not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associated the false results to “Class 0” and the true results to “Class 1”</a:t>
            </a:r>
          </a:p>
          <a:p>
            <a:r>
              <a:rPr lang="en-US" sz="1800" dirty="0">
                <a:latin typeface="Abadi" panose="020B0604020104020204" pitchFamily="34" charset="0"/>
              </a:rPr>
              <a:t>The Class column was added to </a:t>
            </a:r>
            <a:r>
              <a:rPr lang="en-US" sz="1800" dirty="0" err="1">
                <a:latin typeface="Abadi" panose="020B0604020104020204" pitchFamily="34" charset="0"/>
              </a:rPr>
              <a:t>DataFrame</a:t>
            </a:r>
            <a:r>
              <a:rPr lang="en-US" sz="1800" dirty="0">
                <a:latin typeface="Abadi" panose="020B0604020104020204" pitchFamily="34" charset="0"/>
              </a:rPr>
              <a:t>, this will help us in the forwards steps</a:t>
            </a:r>
          </a:p>
          <a:p>
            <a:r>
              <a:rPr lang="en-US" sz="1800" dirty="0">
                <a:latin typeface="Abadi" panose="020B0604020104020204" pitchFamily="34" charset="0"/>
              </a:rPr>
              <a:t>GitHub URL of Data Collection step: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Data_Wrangling.ipynb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at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main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·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Juanszf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(github.com)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5EA59-2AF2-4441-B16D-BA9F0EE7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770233"/>
            <a:ext cx="102298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were plotted in this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Plot: It was used to visualize the relations of two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Plot: It was used to visualize the rate of successfully landing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Plot: It was used to visualize the increasing of successfully landing over the time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GitHub URL of Data Collection step: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Data_Wrangling.ipynb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at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main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·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Juanszf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(github.com)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68362"/>
            <a:ext cx="9745589" cy="535858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 we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*  FROM SPACEXTBL WHERE (lower(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LIKE '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cca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%') 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sum(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Total_Payload_Mass_NASA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(customer LIKE 'NASA (CRS)’)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avg(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AS avg_payload_mass_f9_v1_1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'F9 v1.1’)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min(date)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SPACEXTBL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 (ground pad)’)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'Success') AND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BETWEEN 4000 AND 6000)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total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booster_with_max_payload_mass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IN (SELECT max(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FROM 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'Failure (drone ship)') AND (year(date) = 2015)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total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date BETWEEN '2010-06-04' AND '2017-03-20'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total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pt-BR" sz="1000" dirty="0" err="1">
                <a:hlinkClick r:id="rId3"/>
              </a:rPr>
              <a:t>Applied_Data_Science_Capstone</a:t>
            </a:r>
            <a:r>
              <a:rPr lang="pt-BR" sz="1000" dirty="0">
                <a:hlinkClick r:id="rId3"/>
              </a:rPr>
              <a:t>/</a:t>
            </a:r>
            <a:r>
              <a:rPr lang="pt-BR" sz="1000" dirty="0" err="1">
                <a:hlinkClick r:id="rId3"/>
              </a:rPr>
              <a:t>jupyter-labs-eda-sql-coursera.ipynb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at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main</a:t>
            </a:r>
            <a:r>
              <a:rPr lang="pt-BR" sz="1000" dirty="0">
                <a:hlinkClick r:id="rId3"/>
              </a:rPr>
              <a:t> · </a:t>
            </a:r>
            <a:r>
              <a:rPr lang="pt-BR" sz="1000" dirty="0" err="1">
                <a:hlinkClick r:id="rId3"/>
              </a:rPr>
              <a:t>Juanszf</a:t>
            </a:r>
            <a:r>
              <a:rPr lang="pt-BR" sz="1000" dirty="0">
                <a:hlinkClick r:id="rId3"/>
              </a:rPr>
              <a:t>/</a:t>
            </a:r>
            <a:r>
              <a:rPr lang="pt-BR" sz="1000" dirty="0" err="1">
                <a:hlinkClick r:id="rId3"/>
              </a:rPr>
              <a:t>Applied_Data_Science_Capstone</a:t>
            </a:r>
            <a:r>
              <a:rPr lang="pt-BR" sz="1000" dirty="0">
                <a:hlinkClick r:id="rId3"/>
              </a:rPr>
              <a:t> (github.com)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map objects we use in Folium: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It was used to indicate the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It was used to indicate the distance between the launch locations and nearest airport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Interactive</a:t>
            </a:r>
            <a:r>
              <a:rPr lang="pt-BR" sz="1600" dirty="0">
                <a:hlinkClick r:id="rId3"/>
              </a:rPr>
              <a:t> Visual </a:t>
            </a:r>
            <a:r>
              <a:rPr lang="pt-BR" sz="1600" dirty="0" err="1">
                <a:hlinkClick r:id="rId3"/>
              </a:rPr>
              <a:t>Analytics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with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Folium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lab.ipynb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Juanszf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1BFBCF-E7FF-4B98-83BD-9A92563D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89337"/>
            <a:ext cx="10533027" cy="49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four models of machine learning: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find the best parameters for each machine learning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 err="1">
                <a:hlinkClick r:id="rId3"/>
              </a:rPr>
              <a:t>Applied_Data_Science_Capstone</a:t>
            </a:r>
            <a:r>
              <a:rPr lang="en-US" sz="1600" dirty="0">
                <a:hlinkClick r:id="rId3"/>
              </a:rPr>
              <a:t>/Machine Learning </a:t>
            </a:r>
            <a:r>
              <a:rPr lang="en-US" sz="1600" dirty="0" err="1">
                <a:hlinkClick r:id="rId3"/>
              </a:rPr>
              <a:t>Prediction.ipynb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Juanszf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Applied_Data_Science_Capstone</a:t>
            </a:r>
            <a:r>
              <a:rPr lang="en-US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60552" y="3970476"/>
            <a:ext cx="6648692" cy="7667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an increasing of successful landing over the flight number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BEC212-1333-4C9B-B5F4-87903C14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8902"/>
            <a:ext cx="96297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81439" y="4598410"/>
            <a:ext cx="7191826" cy="185829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CCAFS SLC40 Analysis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CCAFS SLC 40 has more Launches then VAFB SLC 4E and KSC LC39A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Most Flights of CCAFS SLC 40 has the Payload Mass between 0 and 8000 (kg)</a:t>
            </a:r>
          </a:p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VAFB SLC 4E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Is often used for a specific Payload Mass, due a crowding points near 10000 (kg)</a:t>
            </a:r>
          </a:p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KSC LC 39A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Is the less used Launch Site, but has a interesting rate of flight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122F39-EE57-451D-A668-9759E2C0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0" y="1357622"/>
            <a:ext cx="9686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82037" y="4866967"/>
            <a:ext cx="4077292" cy="3834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ES-L1, GEO, HEO, SSO have the highest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05C36B-09B3-44D3-9B13-4D08D644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73" y="1343949"/>
            <a:ext cx="6372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71080" y="4802169"/>
            <a:ext cx="9514531" cy="10111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ES-L1, GEO, HEO, SSO have the highest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 rate, but they have a fewer launches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188C89-B3E2-48F5-8CC2-1751F790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446636"/>
            <a:ext cx="9591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19B372-249B-492D-A96B-D739FBB5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55" y="1442733"/>
            <a:ext cx="9525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70992" y="4591661"/>
            <a:ext cx="9868492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We can observe that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9FF49B-409A-407C-8B46-1CC55428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19" y="1367171"/>
            <a:ext cx="6086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this query we displayed the name of all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31A24D-2364-4E74-9676-3DA1454A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68" y="1909915"/>
            <a:ext cx="10325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692D4D-AFFC-496A-B348-8668B231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2452687"/>
            <a:ext cx="102584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178240-32A2-430B-A6E1-EE137DE8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433637"/>
            <a:ext cx="10287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BC48FA-8667-44E3-A0BF-7BA283F9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71750"/>
            <a:ext cx="1027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4766"/>
            <a:ext cx="9905742" cy="47088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predictive analysis using classification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modelsSummary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EFB1BC-EACD-4355-91A1-1FBE01D7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19" y="1363598"/>
            <a:ext cx="9937665" cy="50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E95B4B-DAB9-42BC-A97C-0F4B5306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252662"/>
            <a:ext cx="102774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3FC196-799D-4B48-A863-97126C68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3" y="1482981"/>
            <a:ext cx="102774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E2F4E3-0AA8-4030-9EF1-95402D06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66962"/>
            <a:ext cx="10248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6738D3-4C00-47E9-BC81-789D488D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71343"/>
            <a:ext cx="10382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view of launch sites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E0980F-11D2-4B78-946F-D3C1DD33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319212"/>
            <a:ext cx="9134475" cy="42195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78CD9E-D73D-457D-AF41-8681E6CD55DF}"/>
              </a:ext>
            </a:extLst>
          </p:cNvPr>
          <p:cNvSpPr txBox="1"/>
          <p:nvPr/>
        </p:nvSpPr>
        <p:spPr>
          <a:xfrm>
            <a:off x="4277032" y="5597514"/>
            <a:ext cx="28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Pins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launch</a:t>
            </a:r>
            <a:r>
              <a:rPr lang="pt-BR" dirty="0"/>
              <a:t> site </a:t>
            </a:r>
            <a:r>
              <a:rPr lang="pt-BR" dirty="0" err="1"/>
              <a:t>locations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launch outcomes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distribuition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F7A847-3D92-43BE-9C2A-5262F548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73" y="1867054"/>
            <a:ext cx="9286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the distance to nearest city airport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76C437-0323-4FB2-8DD5-645C76B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19" y="1463892"/>
            <a:ext cx="9220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02658"/>
            <a:ext cx="8499935" cy="4824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it was collected data from SpaceX API to create a dataset. With this dataset, we can extract some insights from graphic plots. We can also analyze and extract insights from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focus of this project is create a Machine Learning model to predict whether a landing will be successful or not for future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based on data collected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Launch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ECE2A0-784A-4C5C-B4BB-5115454D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1291196"/>
            <a:ext cx="11457972" cy="25582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C84EF-20F7-4D11-9C4E-25CC501C93F9}"/>
              </a:ext>
            </a:extLst>
          </p:cNvPr>
          <p:cNvSpPr txBox="1"/>
          <p:nvPr/>
        </p:nvSpPr>
        <p:spPr>
          <a:xfrm>
            <a:off x="3736259" y="3849422"/>
            <a:ext cx="43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KSC LC-39A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highest</a:t>
            </a:r>
            <a:r>
              <a:rPr lang="pt-BR" dirty="0"/>
              <a:t> </a:t>
            </a:r>
            <a:r>
              <a:rPr lang="pt-BR" dirty="0" err="1"/>
              <a:t>success</a:t>
            </a:r>
            <a:r>
              <a:rPr lang="pt-BR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LAUNCHES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250054-186B-4BC5-AC10-6954CCD1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25" y="1458842"/>
            <a:ext cx="11457972" cy="24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Success correlation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799317-C468-4523-B3D2-5922288D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0" y="1521742"/>
            <a:ext cx="11189110" cy="24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BEFBB4-7AA2-4EBD-A9DA-F90B1CC0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9" y="1721567"/>
            <a:ext cx="4000500" cy="26479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9501FC-3D6B-426B-9A5D-35F6A640F1E5}"/>
              </a:ext>
            </a:extLst>
          </p:cNvPr>
          <p:cNvSpPr txBox="1"/>
          <p:nvPr/>
        </p:nvSpPr>
        <p:spPr>
          <a:xfrm>
            <a:off x="4933930" y="2445377"/>
            <a:ext cx="447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: 0,83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SVM </a:t>
            </a:r>
            <a:r>
              <a:rPr lang="pt-BR" dirty="0" err="1"/>
              <a:t>accuracy</a:t>
            </a:r>
            <a:r>
              <a:rPr lang="pt-BR" dirty="0"/>
              <a:t>: 0,83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: 0,66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KNN </a:t>
            </a:r>
            <a:r>
              <a:rPr lang="pt-BR" dirty="0" err="1"/>
              <a:t>accuracy</a:t>
            </a:r>
            <a:r>
              <a:rPr lang="pt-BR" dirty="0"/>
              <a:t>: 0,83  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D829C3-8AD6-4ED6-B1D3-811919E3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0286"/>
            <a:ext cx="3924300" cy="28765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582FA3-A974-4B68-A9D2-B951ED8EA3AA}"/>
              </a:ext>
            </a:extLst>
          </p:cNvPr>
          <p:cNvSpPr txBox="1"/>
          <p:nvPr/>
        </p:nvSpPr>
        <p:spPr>
          <a:xfrm>
            <a:off x="5034116" y="1976284"/>
            <a:ext cx="4847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confusion matrix shows us that the model predicts successful landings well, but We see that the major problem is false positives.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27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machine learning models have high accuracy, we can use any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an improvement in the successful landing rate over time, which shows an upward trend in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locations have a safety distance from cities and 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predict 80% of successful landing, so, we can determine the coast of 80% of launches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SpaceX API, using requests library from Python.</a:t>
            </a:r>
            <a:b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Pandas library was used to convert JSON format (API response) to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fill null numeric data, we used the mean of the feature in question. It was used a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pandas library to do that.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a matplotlib library to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explory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plot data. With SQL we extract some important information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Folium, we can extract some information about distance and map visualization.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provide us a interactive way to see plots and charts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the best parameters for Logistic Regression, SVM, Decision Tree, KNN models.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206842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library was used to get data from SpaceX API.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API returns a data in JSON format, this data was converted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a Pandas library.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(BS4) library was used to get data from Wikipedia.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parsed the HTML provided from the BS4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25677"/>
            <a:ext cx="9689946" cy="4600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we can see how data is stored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In Data Wrangling step, we’ll choose some features that’ll help us in the forward steps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Collection step: 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Data_Collection_API.ipynb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Juanszf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3B4011-A62E-4D2F-B2B4-FD9EDE43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56022"/>
            <a:ext cx="103155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1640</Words>
  <Application>Microsoft Office PowerPoint</Application>
  <PresentationFormat>Widescreen</PresentationFormat>
  <Paragraphs>217</Paragraphs>
  <Slides>47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Helvetica Neue</vt:lpstr>
      <vt:lpstr>Abadi</vt:lpstr>
      <vt:lpstr>Arial</vt:lpstr>
      <vt:lpstr>Calibri</vt:lpstr>
      <vt:lpstr>Calibri Light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Juan Ferreira</cp:lastModifiedBy>
  <cp:revision>194</cp:revision>
  <dcterms:created xsi:type="dcterms:W3CDTF">2021-04-29T18:58:34Z</dcterms:created>
  <dcterms:modified xsi:type="dcterms:W3CDTF">2021-10-06T17:08:33Z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